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56" r:id="rId2"/>
    <p:sldId id="562" r:id="rId3"/>
    <p:sldId id="567" r:id="rId4"/>
    <p:sldId id="568" r:id="rId5"/>
    <p:sldId id="565" r:id="rId6"/>
    <p:sldId id="566" r:id="rId7"/>
    <p:sldId id="257" r:id="rId8"/>
    <p:sldId id="574" r:id="rId9"/>
    <p:sldId id="590" r:id="rId10"/>
    <p:sldId id="591" r:id="rId11"/>
    <p:sldId id="592" r:id="rId12"/>
    <p:sldId id="593" r:id="rId13"/>
    <p:sldId id="594" r:id="rId14"/>
    <p:sldId id="559" r:id="rId15"/>
    <p:sldId id="595" r:id="rId16"/>
    <p:sldId id="596" r:id="rId17"/>
    <p:sldId id="497" r:id="rId18"/>
    <p:sldId id="602" r:id="rId19"/>
    <p:sldId id="598" r:id="rId20"/>
    <p:sldId id="599" r:id="rId21"/>
    <p:sldId id="601" r:id="rId22"/>
    <p:sldId id="610" r:id="rId23"/>
    <p:sldId id="608" r:id="rId24"/>
    <p:sldId id="609" r:id="rId25"/>
    <p:sldId id="605" r:id="rId26"/>
    <p:sldId id="606" r:id="rId27"/>
    <p:sldId id="611" r:id="rId28"/>
    <p:sldId id="612" r:id="rId29"/>
    <p:sldId id="613" r:id="rId30"/>
    <p:sldId id="614" r:id="rId31"/>
    <p:sldId id="616" r:id="rId32"/>
    <p:sldId id="618" r:id="rId33"/>
    <p:sldId id="617" r:id="rId34"/>
    <p:sldId id="57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6"/>
    <p:restoredTop sz="75789"/>
  </p:normalViewPr>
  <p:slideViewPr>
    <p:cSldViewPr snapToGrid="0" snapToObjects="1" showGuides="1">
      <p:cViewPr varScale="1">
        <p:scale>
          <a:sx n="148" d="100"/>
          <a:sy n="148" d="100"/>
        </p:scale>
        <p:origin x="1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4/4/22</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1373218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1949761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17</a:t>
            </a:fld>
            <a:endParaRPr lang="en-US"/>
          </a:p>
        </p:txBody>
      </p:sp>
    </p:spTree>
    <p:extLst>
      <p:ext uri="{BB962C8B-B14F-4D97-AF65-F5344CB8AC3E}">
        <p14:creationId xmlns:p14="http://schemas.microsoft.com/office/powerpoint/2010/main" val="421643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18</a:t>
            </a:fld>
            <a:endParaRPr lang="en-US"/>
          </a:p>
        </p:txBody>
      </p:sp>
    </p:spTree>
    <p:extLst>
      <p:ext uri="{BB962C8B-B14F-4D97-AF65-F5344CB8AC3E}">
        <p14:creationId xmlns:p14="http://schemas.microsoft.com/office/powerpoint/2010/main" val="49628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19</a:t>
            </a:fld>
            <a:endParaRPr lang="en-US"/>
          </a:p>
        </p:txBody>
      </p:sp>
    </p:spTree>
    <p:extLst>
      <p:ext uri="{BB962C8B-B14F-4D97-AF65-F5344CB8AC3E}">
        <p14:creationId xmlns:p14="http://schemas.microsoft.com/office/powerpoint/2010/main" val="86402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 up a greenhouse experiment where we grew G. max under two soil nitrogen levels and manipulated inoculation status in a full factorial, random block design. </a:t>
            </a:r>
          </a:p>
        </p:txBody>
      </p:sp>
      <p:sp>
        <p:nvSpPr>
          <p:cNvPr id="4" name="Slide Number Placeholder 3"/>
          <p:cNvSpPr>
            <a:spLocks noGrp="1"/>
          </p:cNvSpPr>
          <p:nvPr>
            <p:ph type="sldNum" sz="quarter" idx="5"/>
          </p:nvPr>
        </p:nvSpPr>
        <p:spPr/>
        <p:txBody>
          <a:bodyPr/>
          <a:lstStyle/>
          <a:p>
            <a:fld id="{5244E996-A8DB-CE40-87C4-176C80B5D0D6}" type="slidenum">
              <a:rPr lang="en-US" smtClean="0"/>
              <a:t>20</a:t>
            </a:fld>
            <a:endParaRPr lang="en-US"/>
          </a:p>
        </p:txBody>
      </p:sp>
    </p:spTree>
    <p:extLst>
      <p:ext uri="{BB962C8B-B14F-4D97-AF65-F5344CB8AC3E}">
        <p14:creationId xmlns:p14="http://schemas.microsoft.com/office/powerpoint/2010/main" val="320464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6-10 individuals in each plot at each site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as leaf nitrogen content divided by specific leaf area. </a:t>
            </a:r>
          </a:p>
          <a:p>
            <a:endParaRPr lang="en-US" dirty="0"/>
          </a:p>
          <a:p>
            <a:r>
              <a:rPr lang="en-US" dirty="0"/>
              <a:t>We then calculated photosynthetic nitrogen use efficiency using leaf nitrogen per leaf area and net photosynthesis</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21</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31</a:t>
            </a:fld>
            <a:endParaRPr lang="en-US"/>
          </a:p>
        </p:txBody>
      </p:sp>
    </p:spTree>
    <p:extLst>
      <p:ext uri="{BB962C8B-B14F-4D97-AF65-F5344CB8AC3E}">
        <p14:creationId xmlns:p14="http://schemas.microsoft.com/office/powerpoint/2010/main" val="281867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32</a:t>
            </a:fld>
            <a:endParaRPr lang="en-US"/>
          </a:p>
        </p:txBody>
      </p:sp>
    </p:spTree>
    <p:extLst>
      <p:ext uri="{BB962C8B-B14F-4D97-AF65-F5344CB8AC3E}">
        <p14:creationId xmlns:p14="http://schemas.microsoft.com/office/powerpoint/2010/main" val="300815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for P-model</a:t>
            </a:r>
          </a:p>
        </p:txBody>
      </p:sp>
      <p:sp>
        <p:nvSpPr>
          <p:cNvPr id="4" name="Slide Number Placeholder 3"/>
          <p:cNvSpPr>
            <a:spLocks noGrp="1"/>
          </p:cNvSpPr>
          <p:nvPr>
            <p:ph type="sldNum" sz="quarter" idx="5"/>
          </p:nvPr>
        </p:nvSpPr>
        <p:spPr/>
        <p:txBody>
          <a:bodyPr/>
          <a:lstStyle/>
          <a:p>
            <a:fld id="{306ACC5A-C07E-EE47-AB07-8E8D8EB2A8C1}" type="slidenum">
              <a:rPr lang="en-US" smtClean="0"/>
              <a:t>33</a:t>
            </a:fld>
            <a:endParaRPr lang="en-US"/>
          </a:p>
        </p:txBody>
      </p:sp>
    </p:spTree>
    <p:extLst>
      <p:ext uri="{BB962C8B-B14F-4D97-AF65-F5344CB8AC3E}">
        <p14:creationId xmlns:p14="http://schemas.microsoft.com/office/powerpoint/2010/main" val="4096286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34</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modeling studies and meta-analyses in species that associate with different types of mycorrhizal fungi, species that associate with nitrogen fixing bacteria, and species that acquire nitrogen mostly via direct uptake</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that associate with nitrogen-fixing bacteria are represented by a yellow trendline and species that acquire nitrogen via direct uptake are represented by a green trendline</a:t>
            </a:r>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209434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4/4/22</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4/4/22</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4/4/22</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4/4/22</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4/4/22</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4/4/22</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4/4/22</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4/4/22</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4/4/22</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4/4/22</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4/4/22</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4/4/22</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099-443A-3D4C-BB69-1BD309F0D9D9}"/>
              </a:ext>
            </a:extLst>
          </p:cNvPr>
          <p:cNvSpPr>
            <a:spLocks noGrp="1"/>
          </p:cNvSpPr>
          <p:nvPr>
            <p:ph type="ctrTitle"/>
          </p:nvPr>
        </p:nvSpPr>
        <p:spPr>
          <a:xfrm>
            <a:off x="448733" y="897466"/>
            <a:ext cx="11294534" cy="2242549"/>
          </a:xfrm>
          <a:solidFill>
            <a:schemeClr val="lt1">
              <a:alpha val="82000"/>
            </a:schemeClr>
          </a:solidFill>
          <a:ln w="38100"/>
        </p:spPr>
        <p:style>
          <a:lnRef idx="2">
            <a:schemeClr val="dk1"/>
          </a:lnRef>
          <a:fillRef idx="1">
            <a:schemeClr val="lt1"/>
          </a:fillRef>
          <a:effectRef idx="0">
            <a:schemeClr val="dk1"/>
          </a:effectRef>
          <a:fontRef idx="minor">
            <a:schemeClr val="dk1"/>
          </a:fontRef>
        </p:style>
        <p:txBody>
          <a:bodyPr>
            <a:noAutofit/>
          </a:bodyPr>
          <a:lstStyle/>
          <a:p>
            <a:pPr>
              <a:lnSpc>
                <a:spcPct val="100000"/>
              </a:lnSpc>
            </a:pPr>
            <a:r>
              <a:rPr lang="en-US" sz="3200" b="1" dirty="0">
                <a:solidFill>
                  <a:schemeClr val="accent1"/>
                </a:solidFill>
                <a:latin typeface="Arial" panose="020B0604020202020204" pitchFamily="34" charset="0"/>
                <a:cs typeface="Arial" panose="020B0604020202020204" pitchFamily="34" charset="0"/>
              </a:rPr>
              <a:t>Inoculation status and soil nitrogen fertilization modifies carbon costs to acquire nitrogen in </a:t>
            </a:r>
            <a:r>
              <a:rPr lang="en-US" sz="3200" b="1" i="1" dirty="0">
                <a:solidFill>
                  <a:schemeClr val="accent1"/>
                </a:solidFill>
                <a:latin typeface="Arial" panose="020B0604020202020204" pitchFamily="34" charset="0"/>
                <a:cs typeface="Arial" panose="020B0604020202020204" pitchFamily="34" charset="0"/>
              </a:rPr>
              <a:t>Glycine max</a:t>
            </a:r>
            <a:r>
              <a:rPr lang="en-US" sz="3200" b="1" dirty="0">
                <a:solidFill>
                  <a:schemeClr val="accent1"/>
                </a:solidFill>
                <a:latin typeface="Arial" panose="020B0604020202020204" pitchFamily="34" charset="0"/>
                <a:cs typeface="Arial" panose="020B0604020202020204" pitchFamily="34" charset="0"/>
              </a:rPr>
              <a:t> L.: implications for water-nitrogen economics and nutrient allocation strategies in nitrogen-fixing species</a:t>
            </a:r>
          </a:p>
        </p:txBody>
      </p:sp>
      <p:sp>
        <p:nvSpPr>
          <p:cNvPr id="5" name="Slide Number Placeholder 4">
            <a:extLst>
              <a:ext uri="{FF2B5EF4-FFF2-40B4-BE49-F238E27FC236}">
                <a16:creationId xmlns:a16="http://schemas.microsoft.com/office/drawing/2014/main" id="{20277473-8F63-274C-B782-E528BC1F0AF6}"/>
              </a:ext>
            </a:extLst>
          </p:cNvPr>
          <p:cNvSpPr>
            <a:spLocks noGrp="1"/>
          </p:cNvSpPr>
          <p:nvPr>
            <p:ph type="sldNum" sz="quarter" idx="12"/>
          </p:nvPr>
        </p:nvSpPr>
        <p:spPr/>
        <p:txBody>
          <a:bodyPr/>
          <a:lstStyle/>
          <a:p>
            <a:fld id="{0FA98113-336F-9B45-8EFC-8465E05DBE81}" type="slidenum">
              <a:rPr lang="en-US" smtClean="0"/>
              <a:t>1</a:t>
            </a:fld>
            <a:endParaRPr lang="en-US"/>
          </a:p>
        </p:txBody>
      </p:sp>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10</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3563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C345103-FD9D-3D43-8091-EA3555E5BB3D}"/>
              </a:ext>
            </a:extLst>
          </p:cNvPr>
          <p:cNvSpPr>
            <a:spLocks noGrp="1"/>
          </p:cNvSpPr>
          <p:nvPr>
            <p:ph type="title"/>
          </p:nvPr>
        </p:nvSpPr>
        <p:spPr>
          <a:xfrm>
            <a:off x="838200" y="365125"/>
            <a:ext cx="10515600" cy="1325563"/>
          </a:xfrm>
        </p:spPr>
        <p:txBody>
          <a:bodyPr>
            <a:normAutofit/>
          </a:bodyPr>
          <a:lstStyle/>
          <a:p>
            <a:r>
              <a:rPr lang="en-US" sz="2800" b="1" dirty="0">
                <a:latin typeface="Arial" panose="020B0604020202020204" pitchFamily="34" charset="0"/>
                <a:cs typeface="Arial" panose="020B0604020202020204" pitchFamily="34" charset="0"/>
              </a:rPr>
              <a:t>Increasing soil nitrogen availability should reduce nitrogen acquisition via nitrogen fixation due to a shift toward direct uptake</a:t>
            </a:r>
          </a:p>
        </p:txBody>
      </p:sp>
      <p:pic>
        <p:nvPicPr>
          <p:cNvPr id="9" name="Picture 8" descr="Chart, scatter chart&#10;&#10;Description automatically generated">
            <a:extLst>
              <a:ext uri="{FF2B5EF4-FFF2-40B4-BE49-F238E27FC236}">
                <a16:creationId xmlns:a16="http://schemas.microsoft.com/office/drawing/2014/main" id="{D320EF22-B1AF-BF41-8037-A78DE1752226}"/>
              </a:ext>
            </a:extLst>
          </p:cNvPr>
          <p:cNvPicPr>
            <a:picLocks noChangeAspect="1"/>
          </p:cNvPicPr>
          <p:nvPr/>
        </p:nvPicPr>
        <p:blipFill>
          <a:blip r:embed="rId2"/>
          <a:stretch>
            <a:fillRect/>
          </a:stretch>
        </p:blipFill>
        <p:spPr>
          <a:xfrm>
            <a:off x="1301261" y="1911754"/>
            <a:ext cx="9589477" cy="4195396"/>
          </a:xfrm>
          <a:prstGeom prst="rect">
            <a:avLst/>
          </a:prstGeom>
        </p:spPr>
      </p:pic>
    </p:spTree>
    <p:extLst>
      <p:ext uri="{BB962C8B-B14F-4D97-AF65-F5344CB8AC3E}">
        <p14:creationId xmlns:p14="http://schemas.microsoft.com/office/powerpoint/2010/main" val="138336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lstStyle/>
          <a:p>
            <a:r>
              <a:rPr lang="en-US" dirty="0"/>
              <a:t>Shifts in carbon costs to acquire nitrogen may result in alterations in plant nutrient allocation strategies</a:t>
            </a:r>
          </a:p>
        </p:txBody>
      </p:sp>
      <p:pic>
        <p:nvPicPr>
          <p:cNvPr id="5" name="Picture 4">
            <a:extLst>
              <a:ext uri="{FF2B5EF4-FFF2-40B4-BE49-F238E27FC236}">
                <a16:creationId xmlns:a16="http://schemas.microsoft.com/office/drawing/2014/main" id="{C7D24DA0-5723-AD43-A4B2-E08FABF22722}"/>
              </a:ext>
            </a:extLst>
          </p:cNvPr>
          <p:cNvPicPr>
            <a:picLocks noChangeAspect="1"/>
          </p:cNvPicPr>
          <p:nvPr/>
        </p:nvPicPr>
        <p:blipFill>
          <a:blip r:embed="rId2"/>
          <a:stretch>
            <a:fillRect/>
          </a:stretch>
        </p:blipFill>
        <p:spPr>
          <a:xfrm>
            <a:off x="2058679" y="1884136"/>
            <a:ext cx="8074641" cy="4014554"/>
          </a:xfrm>
          <a:prstGeom prst="rect">
            <a:avLst/>
          </a:prstGeom>
        </p:spPr>
      </p:pic>
      <p:sp>
        <p:nvSpPr>
          <p:cNvPr id="6" name="TextBox 5">
            <a:extLst>
              <a:ext uri="{FF2B5EF4-FFF2-40B4-BE49-F238E27FC236}">
                <a16:creationId xmlns:a16="http://schemas.microsoft.com/office/drawing/2014/main" id="{04C0D4C6-5C26-8649-8DEB-A4F9B5B52DB3}"/>
              </a:ext>
            </a:extLst>
          </p:cNvPr>
          <p:cNvSpPr txBox="1"/>
          <p:nvPr/>
        </p:nvSpPr>
        <p:spPr>
          <a:xfrm>
            <a:off x="9319098" y="6560933"/>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et al. (2021) </a:t>
            </a:r>
            <a:r>
              <a:rPr lang="en-US" sz="1200" i="1" dirty="0">
                <a:latin typeface="Arial" panose="020B0604020202020204" pitchFamily="34" charset="0"/>
                <a:cs typeface="Arial" panose="020B0604020202020204" pitchFamily="34" charset="0"/>
              </a:rPr>
              <a:t>Ecol. Letters</a:t>
            </a:r>
          </a:p>
        </p:txBody>
      </p:sp>
      <p:sp>
        <p:nvSpPr>
          <p:cNvPr id="7" name="TextBox 6">
            <a:extLst>
              <a:ext uri="{FF2B5EF4-FFF2-40B4-BE49-F238E27FC236}">
                <a16:creationId xmlns:a16="http://schemas.microsoft.com/office/drawing/2014/main" id="{E9D4D3D6-C331-914E-9AF2-9A6E7B5B9421}"/>
              </a:ext>
            </a:extLst>
          </p:cNvPr>
          <p:cNvSpPr txBox="1"/>
          <p:nvPr/>
        </p:nvSpPr>
        <p:spPr>
          <a:xfrm>
            <a:off x="4313202" y="5828750"/>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50E259C3-4E12-144A-ADF3-8C3F5D73D418}"/>
              </a:ext>
            </a:extLst>
          </p:cNvPr>
          <p:cNvCxnSpPr>
            <a:cxnSpLocks/>
          </p:cNvCxnSpPr>
          <p:nvPr/>
        </p:nvCxnSpPr>
        <p:spPr>
          <a:xfrm flipH="1">
            <a:off x="4390845" y="5833607"/>
            <a:ext cx="115306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880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7AEC-DB07-184B-B86A-5D93B6C89AE5}"/>
              </a:ext>
            </a:extLst>
          </p:cNvPr>
          <p:cNvSpPr>
            <a:spLocks noGrp="1"/>
          </p:cNvSpPr>
          <p:nvPr>
            <p:ph type="title"/>
          </p:nvPr>
        </p:nvSpPr>
        <p:spPr/>
        <p:txBody>
          <a:bodyPr/>
          <a:lstStyle/>
          <a:p>
            <a:r>
              <a:rPr lang="en-US" dirty="0"/>
              <a:t>Shifts in carbon costs to acquire nitrogen may result in alterations in plant nutrient allocation strategies</a:t>
            </a:r>
          </a:p>
        </p:txBody>
      </p:sp>
      <p:sp>
        <p:nvSpPr>
          <p:cNvPr id="6" name="TextBox 5">
            <a:extLst>
              <a:ext uri="{FF2B5EF4-FFF2-40B4-BE49-F238E27FC236}">
                <a16:creationId xmlns:a16="http://schemas.microsoft.com/office/drawing/2014/main" id="{04C0D4C6-5C26-8649-8DEB-A4F9B5B52DB3}"/>
              </a:ext>
            </a:extLst>
          </p:cNvPr>
          <p:cNvSpPr txBox="1"/>
          <p:nvPr/>
        </p:nvSpPr>
        <p:spPr>
          <a:xfrm>
            <a:off x="10623942" y="6560933"/>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et al. (</a:t>
            </a:r>
            <a:r>
              <a:rPr lang="en-US" sz="1200" i="1" dirty="0">
                <a:latin typeface="Arial" panose="020B0604020202020204" pitchFamily="34" charset="0"/>
                <a:cs typeface="Arial" panose="020B0604020202020204" pitchFamily="34" charset="0"/>
              </a:rPr>
              <a:t>in prep</a:t>
            </a:r>
            <a:r>
              <a:rPr lang="en-US" sz="1200" dirty="0">
                <a:latin typeface="Arial" panose="020B0604020202020204" pitchFamily="34" charset="0"/>
                <a:cs typeface="Arial" panose="020B0604020202020204" pitchFamily="34" charset="0"/>
              </a:rPr>
              <a:t>)</a:t>
            </a:r>
            <a:endParaRPr lang="en-US" sz="1200"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6032736-D47A-6347-B7EB-FF3245325830}"/>
              </a:ext>
            </a:extLst>
          </p:cNvPr>
          <p:cNvPicPr>
            <a:picLocks noChangeAspect="1"/>
          </p:cNvPicPr>
          <p:nvPr/>
        </p:nvPicPr>
        <p:blipFill>
          <a:blip r:embed="rId2"/>
          <a:stretch>
            <a:fillRect/>
          </a:stretch>
        </p:blipFill>
        <p:spPr>
          <a:xfrm>
            <a:off x="4214630" y="1690688"/>
            <a:ext cx="3762740" cy="4702629"/>
          </a:xfrm>
          <a:prstGeom prst="rect">
            <a:avLst/>
          </a:prstGeom>
        </p:spPr>
      </p:pic>
      <p:sp>
        <p:nvSpPr>
          <p:cNvPr id="4" name="TextBox 3">
            <a:extLst>
              <a:ext uri="{FF2B5EF4-FFF2-40B4-BE49-F238E27FC236}">
                <a16:creationId xmlns:a16="http://schemas.microsoft.com/office/drawing/2014/main" id="{65944985-4622-E644-938F-F699E4CBDA5A}"/>
              </a:ext>
            </a:extLst>
          </p:cNvPr>
          <p:cNvSpPr txBox="1"/>
          <p:nvPr/>
        </p:nvSpPr>
        <p:spPr>
          <a:xfrm>
            <a:off x="6607829" y="5653999"/>
            <a:ext cx="131121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Decreasing </a:t>
            </a:r>
            <a:r>
              <a:rPr lang="en-US" sz="1200" i="1" dirty="0" err="1">
                <a:latin typeface="Arial" panose="020B0604020202020204" pitchFamily="34" charset="0"/>
                <a:cs typeface="Arial" panose="020B0604020202020204" pitchFamily="34" charset="0"/>
              </a:rPr>
              <a:t>N</a:t>
            </a:r>
            <a:r>
              <a:rPr lang="en-US" sz="1200" baseline="-25000" dirty="0" err="1">
                <a:latin typeface="Arial" panose="020B0604020202020204" pitchFamily="34" charset="0"/>
                <a:cs typeface="Arial" panose="020B0604020202020204" pitchFamily="34" charset="0"/>
              </a:rPr>
              <a:t>cost</a:t>
            </a:r>
            <a:endParaRPr lang="en-US" sz="1200"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A5553870-EBA7-0E40-AB1E-A86DAE484243}"/>
              </a:ext>
            </a:extLst>
          </p:cNvPr>
          <p:cNvCxnSpPr/>
          <p:nvPr/>
        </p:nvCxnSpPr>
        <p:spPr>
          <a:xfrm>
            <a:off x="6697785" y="5653999"/>
            <a:ext cx="10918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6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Tree>
    <p:extLst>
      <p:ext uri="{BB962C8B-B14F-4D97-AF65-F5344CB8AC3E}">
        <p14:creationId xmlns:p14="http://schemas.microsoft.com/office/powerpoint/2010/main" val="357787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and water usage?</a:t>
            </a:r>
          </a:p>
          <a:p>
            <a:endParaRPr lang="en-US" dirty="0"/>
          </a:p>
        </p:txBody>
      </p:sp>
    </p:spTree>
    <p:extLst>
      <p:ext uri="{BB962C8B-B14F-4D97-AF65-F5344CB8AC3E}">
        <p14:creationId xmlns:p14="http://schemas.microsoft.com/office/powerpoint/2010/main" val="266237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Research Questions</a:t>
            </a:r>
          </a:p>
        </p:txBody>
      </p:sp>
      <p:sp>
        <p:nvSpPr>
          <p:cNvPr id="6" name="TextBox 5">
            <a:extLst>
              <a:ext uri="{FF2B5EF4-FFF2-40B4-BE49-F238E27FC236}">
                <a16:creationId xmlns:a16="http://schemas.microsoft.com/office/drawing/2014/main" id="{FC58B26B-5D08-AF42-8F1B-7EE6565A532A}"/>
              </a:ext>
            </a:extLst>
          </p:cNvPr>
          <p:cNvSpPr txBox="1"/>
          <p:nvPr/>
        </p:nvSpPr>
        <p:spPr>
          <a:xfrm>
            <a:off x="693420" y="1737884"/>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nitrogen fixation and soil nitrogen availability influence plant carbon costs to acquire nitrogen?</a:t>
            </a:r>
          </a:p>
          <a:p>
            <a:endParaRPr lang="en-US" dirty="0"/>
          </a:p>
        </p:txBody>
      </p:sp>
      <p:sp>
        <p:nvSpPr>
          <p:cNvPr id="5" name="TextBox 4">
            <a:extLst>
              <a:ext uri="{FF2B5EF4-FFF2-40B4-BE49-F238E27FC236}">
                <a16:creationId xmlns:a16="http://schemas.microsoft.com/office/drawing/2014/main" id="{FB55CACA-39DF-874A-97DA-459254504B09}"/>
              </a:ext>
            </a:extLst>
          </p:cNvPr>
          <p:cNvSpPr txBox="1"/>
          <p:nvPr/>
        </p:nvSpPr>
        <p:spPr>
          <a:xfrm>
            <a:off x="693420" y="3181647"/>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and water usage?</a:t>
            </a:r>
          </a:p>
          <a:p>
            <a:endParaRPr lang="en-US" dirty="0"/>
          </a:p>
        </p:txBody>
      </p:sp>
      <p:sp>
        <p:nvSpPr>
          <p:cNvPr id="8" name="TextBox 7">
            <a:extLst>
              <a:ext uri="{FF2B5EF4-FFF2-40B4-BE49-F238E27FC236}">
                <a16:creationId xmlns:a16="http://schemas.microsoft.com/office/drawing/2014/main" id="{56DDCF36-4A4F-6A4C-BDA2-CFBA85CFF1F7}"/>
              </a:ext>
            </a:extLst>
          </p:cNvPr>
          <p:cNvSpPr txBox="1"/>
          <p:nvPr/>
        </p:nvSpPr>
        <p:spPr>
          <a:xfrm>
            <a:off x="693420" y="4625410"/>
            <a:ext cx="10805160" cy="1231106"/>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Do plant carbon costs to acquire nitrogen modify tradeoffs between leaf nitrogen allocation and whole plant growth?</a:t>
            </a:r>
          </a:p>
          <a:p>
            <a:endParaRPr lang="en-US" dirty="0"/>
          </a:p>
        </p:txBody>
      </p:sp>
    </p:spTree>
    <p:extLst>
      <p:ext uri="{BB962C8B-B14F-4D97-AF65-F5344CB8AC3E}">
        <p14:creationId xmlns:p14="http://schemas.microsoft.com/office/powerpoint/2010/main" val="53103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B7E9B16B-2587-E244-BAD4-F2A0DDE14698}"/>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D0E865F3-CD86-F64B-8701-87CAF8CC38BF}"/>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4291888"/>
            <a:ext cx="6581955" cy="2453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01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B1A1FBCC-F48E-F54C-91DF-B03E022C36F7}"/>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5B80714-6E4E-6749-808D-0A22C6695E9F}"/>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4BB2586E-542A-3E4D-A2DF-F99688F8BAFC}"/>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F9C4762B-FBCD-8749-B9CF-621A65197CAC}"/>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B07373E-33F6-C447-AFEE-C2BCA496B81C}"/>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290FB3EC-4CD7-194B-90CF-B92F592FD057}"/>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B7E9B16B-2587-E244-BAD4-F2A0DDE14698}"/>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D0E865F3-CD86-F64B-8701-87CAF8CC38BF}"/>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9" name="Rectangle 8">
            <a:extLst>
              <a:ext uri="{FF2B5EF4-FFF2-40B4-BE49-F238E27FC236}">
                <a16:creationId xmlns:a16="http://schemas.microsoft.com/office/drawing/2014/main" id="{BC59AFB1-4A9A-6642-A228-34439019252E}"/>
              </a:ext>
            </a:extLst>
          </p:cNvPr>
          <p:cNvSpPr/>
          <p:nvPr/>
        </p:nvSpPr>
        <p:spPr>
          <a:xfrm>
            <a:off x="207034" y="5072332"/>
            <a:ext cx="6581955" cy="1673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025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
        <p:nvSpPr>
          <p:cNvPr id="15" name="TextBox 14">
            <a:extLst>
              <a:ext uri="{FF2B5EF4-FFF2-40B4-BE49-F238E27FC236}">
                <a16:creationId xmlns:a16="http://schemas.microsoft.com/office/drawing/2014/main" id="{F69D209F-81C0-F54B-8E58-F92E408DE058}"/>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FB570-FDB0-574F-B7B3-A38AC6D25B6B}"/>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8" name="TextBox 17">
            <a:extLst>
              <a:ext uri="{FF2B5EF4-FFF2-40B4-BE49-F238E27FC236}">
                <a16:creationId xmlns:a16="http://schemas.microsoft.com/office/drawing/2014/main" id="{5D391401-8B78-F449-8FF9-3DC31442754D}"/>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9" name="TextBox 18">
            <a:extLst>
              <a:ext uri="{FF2B5EF4-FFF2-40B4-BE49-F238E27FC236}">
                <a16:creationId xmlns:a16="http://schemas.microsoft.com/office/drawing/2014/main" id="{0F9EC70A-3ADE-1A4A-BF6A-E4EFDC7D5B84}"/>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0" name="TextBox 19">
            <a:extLst>
              <a:ext uri="{FF2B5EF4-FFF2-40B4-BE49-F238E27FC236}">
                <a16:creationId xmlns:a16="http://schemas.microsoft.com/office/drawing/2014/main" id="{EA045211-88B6-1742-BAC2-30A673197DF4}"/>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2" name="TextBox 21">
            <a:extLst>
              <a:ext uri="{FF2B5EF4-FFF2-40B4-BE49-F238E27FC236}">
                <a16:creationId xmlns:a16="http://schemas.microsoft.com/office/drawing/2014/main" id="{AB05F564-0621-AD49-BD03-33B5E2E3FB2D}"/>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4" name="TextBox 23">
            <a:extLst>
              <a:ext uri="{FF2B5EF4-FFF2-40B4-BE49-F238E27FC236}">
                <a16:creationId xmlns:a16="http://schemas.microsoft.com/office/drawing/2014/main" id="{F38DA3C3-6381-5046-ABA9-DBD61BCD7B55}"/>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sp>
        <p:nvSpPr>
          <p:cNvPr id="25" name="TextBox 24">
            <a:extLst>
              <a:ext uri="{FF2B5EF4-FFF2-40B4-BE49-F238E27FC236}">
                <a16:creationId xmlns:a16="http://schemas.microsoft.com/office/drawing/2014/main" id="{EEC14CE9-4F04-FE4A-BA64-34535A9FA876}"/>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26" name="Rectangle 25">
            <a:extLst>
              <a:ext uri="{FF2B5EF4-FFF2-40B4-BE49-F238E27FC236}">
                <a16:creationId xmlns:a16="http://schemas.microsoft.com/office/drawing/2014/main" id="{9952AFDB-4EC6-664E-AE41-91E6C356806D}"/>
              </a:ext>
            </a:extLst>
          </p:cNvPr>
          <p:cNvSpPr/>
          <p:nvPr/>
        </p:nvSpPr>
        <p:spPr>
          <a:xfrm>
            <a:off x="207034" y="5766405"/>
            <a:ext cx="6581955" cy="97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76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ACEC1-A180-5E48-9861-8EDBF132D19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a:t>
            </a:fld>
            <a:endParaRPr lang="en-US" sz="1200" dirty="0"/>
          </a:p>
        </p:txBody>
      </p: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274144"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a:t>
            </a:r>
          </a:p>
          <a:p>
            <a:pPr algn="ctr"/>
            <a:endParaRPr lang="en-US"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2F2798D-1040-964A-89E7-94718AB03EE4}"/>
              </a:ext>
            </a:extLst>
          </p:cNvPr>
          <p:cNvSpPr txBox="1"/>
          <p:nvPr/>
        </p:nvSpPr>
        <p:spPr>
          <a:xfrm>
            <a:off x="3799713" y="1969640"/>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Inoculation with</a:t>
            </a:r>
          </a:p>
          <a:p>
            <a:pPr algn="ctr"/>
            <a:r>
              <a:rPr lang="en-US" b="1" i="1" dirty="0">
                <a:solidFill>
                  <a:schemeClr val="bg1"/>
                </a:solidFill>
                <a:latin typeface="Arial" panose="020B0604020202020204" pitchFamily="34" charset="0"/>
                <a:cs typeface="Arial" panose="020B0604020202020204" pitchFamily="34" charset="0"/>
              </a:rPr>
              <a:t>B. japonicum</a:t>
            </a:r>
          </a:p>
        </p:txBody>
      </p:sp>
      <p:sp>
        <p:nvSpPr>
          <p:cNvPr id="13" name="TextBox 12">
            <a:extLst>
              <a:ext uri="{FF2B5EF4-FFF2-40B4-BE49-F238E27FC236}">
                <a16:creationId xmlns:a16="http://schemas.microsoft.com/office/drawing/2014/main" id="{EDF049A9-41BA-E949-BCDF-43ED84A00054}"/>
              </a:ext>
            </a:extLst>
          </p:cNvPr>
          <p:cNvSpPr txBox="1"/>
          <p:nvPr/>
        </p:nvSpPr>
        <p:spPr>
          <a:xfrm>
            <a:off x="274144" y="3649734"/>
            <a:ext cx="266008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6" name="TextBox 15">
            <a:extLst>
              <a:ext uri="{FF2B5EF4-FFF2-40B4-BE49-F238E27FC236}">
                <a16:creationId xmlns:a16="http://schemas.microsoft.com/office/drawing/2014/main" id="{26B14035-2E55-1F49-B149-E40569BFD556}"/>
              </a:ext>
            </a:extLst>
          </p:cNvPr>
          <p:cNvSpPr txBox="1"/>
          <p:nvPr/>
        </p:nvSpPr>
        <p:spPr>
          <a:xfrm>
            <a:off x="274144" y="3006176"/>
            <a:ext cx="266008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21" name="TextBox 20">
            <a:extLst>
              <a:ext uri="{FF2B5EF4-FFF2-40B4-BE49-F238E27FC236}">
                <a16:creationId xmlns:a16="http://schemas.microsoft.com/office/drawing/2014/main" id="{A131D5B7-6A23-6445-A937-5D94A8D47EA5}"/>
              </a:ext>
            </a:extLst>
          </p:cNvPr>
          <p:cNvSpPr txBox="1"/>
          <p:nvPr/>
        </p:nvSpPr>
        <p:spPr>
          <a:xfrm>
            <a:off x="3799713" y="3649032"/>
            <a:ext cx="2660079"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23" name="TextBox 22">
            <a:extLst>
              <a:ext uri="{FF2B5EF4-FFF2-40B4-BE49-F238E27FC236}">
                <a16:creationId xmlns:a16="http://schemas.microsoft.com/office/drawing/2014/main" id="{F7531AC9-6613-D841-96B8-99E7F26C3D93}"/>
              </a:ext>
            </a:extLst>
          </p:cNvPr>
          <p:cNvSpPr txBox="1"/>
          <p:nvPr/>
        </p:nvSpPr>
        <p:spPr>
          <a:xfrm>
            <a:off x="3799713" y="3006176"/>
            <a:ext cx="2660080"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BNF</a:t>
            </a:r>
          </a:p>
        </p:txBody>
      </p:sp>
      <p:sp>
        <p:nvSpPr>
          <p:cNvPr id="3" name="TextBox 2">
            <a:extLst>
              <a:ext uri="{FF2B5EF4-FFF2-40B4-BE49-F238E27FC236}">
                <a16:creationId xmlns:a16="http://schemas.microsoft.com/office/drawing/2014/main" id="{630A4328-1F9E-354F-936F-A1888F1B8373}"/>
              </a:ext>
            </a:extLst>
          </p:cNvPr>
          <p:cNvSpPr txBox="1"/>
          <p:nvPr/>
        </p:nvSpPr>
        <p:spPr>
          <a:xfrm>
            <a:off x="3128382" y="1831140"/>
            <a:ext cx="484428" cy="923330"/>
          </a:xfrm>
          <a:prstGeom prst="rect">
            <a:avLst/>
          </a:prstGeom>
          <a:noFill/>
        </p:spPr>
        <p:txBody>
          <a:bodyPr wrap="none" rtlCol="0">
            <a:spAutoFit/>
          </a:bodyPr>
          <a:lstStyle/>
          <a:p>
            <a:r>
              <a:rPr lang="en-US" sz="5400" dirty="0"/>
              <a:t>x</a:t>
            </a:r>
          </a:p>
        </p:txBody>
      </p:sp>
      <p:pic>
        <p:nvPicPr>
          <p:cNvPr id="7" name="Picture 6">
            <a:extLst>
              <a:ext uri="{FF2B5EF4-FFF2-40B4-BE49-F238E27FC236}">
                <a16:creationId xmlns:a16="http://schemas.microsoft.com/office/drawing/2014/main" id="{0AE58F1C-9ED8-4B49-BD66-906F0C98D84C}"/>
              </a:ext>
            </a:extLst>
          </p:cNvPr>
          <p:cNvPicPr>
            <a:picLocks noChangeAspect="1"/>
          </p:cNvPicPr>
          <p:nvPr/>
        </p:nvPicPr>
        <p:blipFill>
          <a:blip r:embed="rId3"/>
          <a:stretch>
            <a:fillRect/>
          </a:stretch>
        </p:blipFill>
        <p:spPr>
          <a:xfrm>
            <a:off x="7048500" y="0"/>
            <a:ext cx="5143500" cy="6858000"/>
          </a:xfrm>
          <a:prstGeom prst="rect">
            <a:avLst/>
          </a:prstGeom>
        </p:spPr>
      </p:pic>
      <p:sp>
        <p:nvSpPr>
          <p:cNvPr id="6" name="TextBox 5">
            <a:extLst>
              <a:ext uri="{FF2B5EF4-FFF2-40B4-BE49-F238E27FC236}">
                <a16:creationId xmlns:a16="http://schemas.microsoft.com/office/drawing/2014/main" id="{8EF96496-B221-F842-826A-0525A7DFDAD3}"/>
              </a:ext>
            </a:extLst>
          </p:cNvPr>
          <p:cNvSpPr txBox="1"/>
          <p:nvPr/>
        </p:nvSpPr>
        <p:spPr>
          <a:xfrm>
            <a:off x="274144" y="4364012"/>
            <a:ext cx="6185648" cy="2308324"/>
          </a:xfrm>
          <a:prstGeom prst="rect">
            <a:avLst/>
          </a:prstGeom>
          <a:noFill/>
          <a:ln w="38100">
            <a:noFill/>
          </a:ln>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A/</a:t>
            </a:r>
            <a:r>
              <a:rPr lang="en-US" i="1" dirty="0">
                <a:latin typeface="Arial" panose="020B0604020202020204" pitchFamily="34" charset="0"/>
                <a:cs typeface="Arial" panose="020B0604020202020204" pitchFamily="34" charset="0"/>
              </a:rPr>
              <a:t>C</a:t>
            </a:r>
            <a:r>
              <a:rPr lang="en-US" baseline="-25000" dirty="0">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curves and dark respiration measurements completed ~5-6 weeks after experiment initiation</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focal leaves immediately following curves</a:t>
            </a:r>
          </a:p>
          <a:p>
            <a:pPr marL="285750" indent="-285750">
              <a:buFontTx/>
              <a:buChar char="-"/>
            </a:pPr>
            <a:endParaRPr lang="en-US" dirty="0">
              <a:latin typeface="Arial" panose="020B0604020202020204" pitchFamily="34" charset="0"/>
              <a:cs typeface="Arial" panose="020B0604020202020204" pitchFamily="34" charset="0"/>
            </a:endParaRPr>
          </a:p>
          <a:p>
            <a:pPr marL="285750" indent="-285750">
              <a:buFontTx/>
              <a:buChar char="-"/>
            </a:pPr>
            <a:r>
              <a:rPr lang="en-US" dirty="0">
                <a:latin typeface="Arial" panose="020B0604020202020204" pitchFamily="34" charset="0"/>
                <a:cs typeface="Arial" panose="020B0604020202020204" pitchFamily="34" charset="0"/>
              </a:rPr>
              <a:t>Destructive harvest of all organs ~1 week after photosynthetic measurements</a:t>
            </a:r>
          </a:p>
        </p:txBody>
      </p:sp>
      <p:sp>
        <p:nvSpPr>
          <p:cNvPr id="8" name="TextBox 7">
            <a:extLst>
              <a:ext uri="{FF2B5EF4-FFF2-40B4-BE49-F238E27FC236}">
                <a16:creationId xmlns:a16="http://schemas.microsoft.com/office/drawing/2014/main" id="{C0C87991-9396-2A45-8C46-5F54AAD3D107}"/>
              </a:ext>
            </a:extLst>
          </p:cNvPr>
          <p:cNvSpPr txBox="1"/>
          <p:nvPr/>
        </p:nvSpPr>
        <p:spPr>
          <a:xfrm>
            <a:off x="8027063" y="80453"/>
            <a:ext cx="3983783" cy="369332"/>
          </a:xfrm>
          <a:prstGeom prst="rect">
            <a:avLst/>
          </a:prstGeom>
          <a:solidFill>
            <a:schemeClr val="bg1"/>
          </a:solidFill>
          <a:ln w="19050">
            <a:solidFill>
              <a:schemeClr val="tx1"/>
            </a:solidFill>
          </a:ln>
        </p:spPr>
        <p:txBody>
          <a:bodyPr wrap="none" rtlCol="0">
            <a:spAutoFit/>
          </a:bodyPr>
          <a:lstStyle/>
          <a:p>
            <a:r>
              <a:rPr lang="en-US" dirty="0"/>
              <a:t>16 replicates per treatment combination</a:t>
            </a:r>
          </a:p>
        </p:txBody>
      </p:sp>
    </p:spTree>
    <p:extLst>
      <p:ext uri="{BB962C8B-B14F-4D97-AF65-F5344CB8AC3E}">
        <p14:creationId xmlns:p14="http://schemas.microsoft.com/office/powerpoint/2010/main" val="11619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950678"/>
            <a:ext cx="2678952" cy="224676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47028" y="3157195"/>
            <a:ext cx="2679192" cy="1477328"/>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Structural carbon costs to acquire nitrogen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Whole plant biomass, total leaf area</a:t>
            </a:r>
          </a:p>
        </p:txBody>
      </p:sp>
    </p:spTree>
    <p:extLst>
      <p:ext uri="{BB962C8B-B14F-4D97-AF65-F5344CB8AC3E}">
        <p14:creationId xmlns:p14="http://schemas.microsoft.com/office/powerpoint/2010/main" val="1568372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32D7-A8AE-C24D-9A8E-FAD56218A79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Results</a:t>
            </a:r>
          </a:p>
        </p:txBody>
      </p:sp>
      <p:sp>
        <p:nvSpPr>
          <p:cNvPr id="5" name="Text Placeholder 4">
            <a:extLst>
              <a:ext uri="{FF2B5EF4-FFF2-40B4-BE49-F238E27FC236}">
                <a16:creationId xmlns:a16="http://schemas.microsoft.com/office/drawing/2014/main" id="{E199C3C9-B586-7943-BA3F-A09C226E98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DB73A6-FD0C-294F-AE5C-D577EAAAD968}"/>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44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E3BD58-A505-2743-AE2E-B351E38D8511}"/>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5" name="Rectangle 4">
            <a:extLst>
              <a:ext uri="{FF2B5EF4-FFF2-40B4-BE49-F238E27FC236}">
                <a16:creationId xmlns:a16="http://schemas.microsoft.com/office/drawing/2014/main" id="{14999E64-3BE3-A844-8D36-91D7C8987E63}"/>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3D2997-5B62-6540-87F1-926501968DAA}"/>
              </a:ext>
            </a:extLst>
          </p:cNvPr>
          <p:cNvSpPr/>
          <p:nvPr/>
        </p:nvSpPr>
        <p:spPr>
          <a:xfrm>
            <a:off x="1713900" y="2028925"/>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DF43AC-4A05-8B46-8E2E-09E16E70913A}"/>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37410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fontScale="90000"/>
          </a:bodyPr>
          <a:lstStyle/>
          <a:p>
            <a:r>
              <a:rPr lang="en-US" dirty="0"/>
              <a:t>Soil nitrogen availability generally decreased carbon costs to acquire nitrogen regardless of inoculation status </a:t>
            </a:r>
          </a:p>
        </p:txBody>
      </p:sp>
      <p:pic>
        <p:nvPicPr>
          <p:cNvPr id="5" name="Picture 4">
            <a:extLst>
              <a:ext uri="{FF2B5EF4-FFF2-40B4-BE49-F238E27FC236}">
                <a16:creationId xmlns:a16="http://schemas.microsoft.com/office/drawing/2014/main" id="{580A0FF3-D82A-2F4B-B99F-2DAC12C1068D}"/>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6" name="Rectangle 5">
            <a:extLst>
              <a:ext uri="{FF2B5EF4-FFF2-40B4-BE49-F238E27FC236}">
                <a16:creationId xmlns:a16="http://schemas.microsoft.com/office/drawing/2014/main" id="{02B64293-7324-F547-AA4D-53424BDEDEAA}"/>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0BADFD-0DA7-F04B-B040-1EE53A5F51D2}"/>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184267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fontScale="90000"/>
          </a:bodyPr>
          <a:lstStyle/>
          <a:p>
            <a:r>
              <a:rPr lang="en-US" dirty="0"/>
              <a:t>Inoculation status generally decreased carbon costs to acquire nitrogen, but only under low soil nitrogen…</a:t>
            </a:r>
          </a:p>
        </p:txBody>
      </p:sp>
      <p:pic>
        <p:nvPicPr>
          <p:cNvPr id="10" name="Picture 9">
            <a:extLst>
              <a:ext uri="{FF2B5EF4-FFF2-40B4-BE49-F238E27FC236}">
                <a16:creationId xmlns:a16="http://schemas.microsoft.com/office/drawing/2014/main" id="{27473419-5EBB-B44E-8BDC-B94A20529A2E}"/>
              </a:ext>
            </a:extLst>
          </p:cNvPr>
          <p:cNvPicPr>
            <a:picLocks noChangeAspect="1"/>
          </p:cNvPicPr>
          <p:nvPr/>
        </p:nvPicPr>
        <p:blipFill>
          <a:blip r:embed="rId2"/>
          <a:stretch>
            <a:fillRect/>
          </a:stretch>
        </p:blipFill>
        <p:spPr>
          <a:xfrm>
            <a:off x="838200" y="1925053"/>
            <a:ext cx="10941632" cy="4103112"/>
          </a:xfrm>
          <a:prstGeom prst="rect">
            <a:avLst/>
          </a:prstGeom>
        </p:spPr>
      </p:pic>
      <p:sp>
        <p:nvSpPr>
          <p:cNvPr id="11" name="Rectangle 10">
            <a:extLst>
              <a:ext uri="{FF2B5EF4-FFF2-40B4-BE49-F238E27FC236}">
                <a16:creationId xmlns:a16="http://schemas.microsoft.com/office/drawing/2014/main" id="{78678EAF-757B-2546-BB47-AB6753D1B018}"/>
              </a:ext>
            </a:extLst>
          </p:cNvPr>
          <p:cNvSpPr/>
          <p:nvPr/>
        </p:nvSpPr>
        <p:spPr>
          <a:xfrm>
            <a:off x="6432349" y="2019300"/>
            <a:ext cx="3746500" cy="3441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27CF45-7E0A-414C-BB76-80246750DE01}"/>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3179470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8C88-DF57-CF4E-8502-4815099024FF}"/>
              </a:ext>
            </a:extLst>
          </p:cNvPr>
          <p:cNvSpPr>
            <a:spLocks noGrp="1"/>
          </p:cNvSpPr>
          <p:nvPr>
            <p:ph type="title"/>
          </p:nvPr>
        </p:nvSpPr>
        <p:spPr/>
        <p:txBody>
          <a:bodyPr>
            <a:normAutofit/>
          </a:bodyPr>
          <a:lstStyle/>
          <a:p>
            <a:r>
              <a:rPr lang="en-US" dirty="0"/>
              <a:t>… a pattern driven by a shift toward direct uptake at high soil nitrogen</a:t>
            </a:r>
          </a:p>
        </p:txBody>
      </p:sp>
      <p:pic>
        <p:nvPicPr>
          <p:cNvPr id="10" name="Picture 9">
            <a:extLst>
              <a:ext uri="{FF2B5EF4-FFF2-40B4-BE49-F238E27FC236}">
                <a16:creationId xmlns:a16="http://schemas.microsoft.com/office/drawing/2014/main" id="{7958657B-B049-1348-9AE7-C2C5242B543D}"/>
              </a:ext>
            </a:extLst>
          </p:cNvPr>
          <p:cNvPicPr>
            <a:picLocks noChangeAspect="1"/>
          </p:cNvPicPr>
          <p:nvPr/>
        </p:nvPicPr>
        <p:blipFill>
          <a:blip r:embed="rId2"/>
          <a:stretch>
            <a:fillRect/>
          </a:stretch>
        </p:blipFill>
        <p:spPr>
          <a:xfrm>
            <a:off x="838200" y="1925053"/>
            <a:ext cx="10941632" cy="4103112"/>
          </a:xfrm>
          <a:prstGeom prst="rect">
            <a:avLst/>
          </a:prstGeom>
        </p:spPr>
      </p:pic>
      <p:pic>
        <p:nvPicPr>
          <p:cNvPr id="13" name="Picture 12">
            <a:extLst>
              <a:ext uri="{FF2B5EF4-FFF2-40B4-BE49-F238E27FC236}">
                <a16:creationId xmlns:a16="http://schemas.microsoft.com/office/drawing/2014/main" id="{FF9945EF-8139-7C4B-B732-DCDCADBD1E76}"/>
              </a:ext>
            </a:extLst>
          </p:cNvPr>
          <p:cNvPicPr>
            <a:picLocks noChangeAspect="1"/>
          </p:cNvPicPr>
          <p:nvPr/>
        </p:nvPicPr>
        <p:blipFill rotWithShape="1">
          <a:blip r:embed="rId2"/>
          <a:srcRect l="58595" t="94107" r="21788" b="1418"/>
          <a:stretch/>
        </p:blipFill>
        <p:spPr>
          <a:xfrm>
            <a:off x="2513932" y="5799164"/>
            <a:ext cx="2146435" cy="183625"/>
          </a:xfrm>
          <a:prstGeom prst="rect">
            <a:avLst/>
          </a:prstGeom>
        </p:spPr>
      </p:pic>
    </p:spTree>
    <p:extLst>
      <p:ext uri="{BB962C8B-B14F-4D97-AF65-F5344CB8AC3E}">
        <p14:creationId xmlns:p14="http://schemas.microsoft.com/office/powerpoint/2010/main" val="4208210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BEB3-FA7C-D846-B18B-5B61B2699154}"/>
              </a:ext>
            </a:extLst>
          </p:cNvPr>
          <p:cNvSpPr>
            <a:spLocks noGrp="1"/>
          </p:cNvSpPr>
          <p:nvPr>
            <p:ph type="title"/>
          </p:nvPr>
        </p:nvSpPr>
        <p:spPr>
          <a:xfrm>
            <a:off x="838200" y="365125"/>
            <a:ext cx="5942162" cy="1325563"/>
          </a:xfrm>
        </p:spPr>
        <p:txBody>
          <a:bodyPr/>
          <a:lstStyle/>
          <a:p>
            <a:r>
              <a:rPr lang="en-US" dirty="0"/>
              <a:t>Leaf nitrogen allocation</a:t>
            </a:r>
          </a:p>
        </p:txBody>
      </p:sp>
      <p:pic>
        <p:nvPicPr>
          <p:cNvPr id="10" name="Picture 9" descr="Chart, box and whisker chart&#10;&#10;Description automatically generated">
            <a:extLst>
              <a:ext uri="{FF2B5EF4-FFF2-40B4-BE49-F238E27FC236}">
                <a16:creationId xmlns:a16="http://schemas.microsoft.com/office/drawing/2014/main" id="{32CF4137-8FF0-6B4E-BCF1-1AD36DA4B8BF}"/>
              </a:ext>
            </a:extLst>
          </p:cNvPr>
          <p:cNvPicPr>
            <a:picLocks noChangeAspect="1"/>
          </p:cNvPicPr>
          <p:nvPr/>
        </p:nvPicPr>
        <p:blipFill>
          <a:blip r:embed="rId2"/>
          <a:stretch>
            <a:fillRect/>
          </a:stretch>
        </p:blipFill>
        <p:spPr>
          <a:xfrm>
            <a:off x="7466162" y="0"/>
            <a:ext cx="4572000" cy="6858000"/>
          </a:xfrm>
          <a:prstGeom prst="rect">
            <a:avLst/>
          </a:prstGeom>
        </p:spPr>
      </p:pic>
    </p:spTree>
    <p:extLst>
      <p:ext uri="{BB962C8B-B14F-4D97-AF65-F5344CB8AC3E}">
        <p14:creationId xmlns:p14="http://schemas.microsoft.com/office/powerpoint/2010/main" val="82632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37D0-3A2E-CD4B-BF93-11C5AC52D6B5}"/>
              </a:ext>
            </a:extLst>
          </p:cNvPr>
          <p:cNvSpPr>
            <a:spLocks noGrp="1"/>
          </p:cNvSpPr>
          <p:nvPr>
            <p:ph type="title"/>
          </p:nvPr>
        </p:nvSpPr>
        <p:spPr/>
        <p:txBody>
          <a:bodyPr/>
          <a:lstStyle/>
          <a:p>
            <a:r>
              <a:rPr lang="en-US" dirty="0"/>
              <a:t>Leaf photosynthesis</a:t>
            </a:r>
          </a:p>
        </p:txBody>
      </p:sp>
      <p:sp>
        <p:nvSpPr>
          <p:cNvPr id="4" name="Slide Number Placeholder 3">
            <a:extLst>
              <a:ext uri="{FF2B5EF4-FFF2-40B4-BE49-F238E27FC236}">
                <a16:creationId xmlns:a16="http://schemas.microsoft.com/office/drawing/2014/main" id="{057A4419-2F8C-4F45-8D72-F41129F204E9}"/>
              </a:ext>
            </a:extLst>
          </p:cNvPr>
          <p:cNvSpPr>
            <a:spLocks noGrp="1"/>
          </p:cNvSpPr>
          <p:nvPr>
            <p:ph type="sldNum" sz="quarter" idx="12"/>
          </p:nvPr>
        </p:nvSpPr>
        <p:spPr/>
        <p:txBody>
          <a:bodyPr/>
          <a:lstStyle/>
          <a:p>
            <a:endParaRPr lang="en-US" dirty="0"/>
          </a:p>
        </p:txBody>
      </p:sp>
      <p:pic>
        <p:nvPicPr>
          <p:cNvPr id="7" name="Picture 6" descr="Chart, box and whisker chart&#10;&#10;Description automatically generated">
            <a:extLst>
              <a:ext uri="{FF2B5EF4-FFF2-40B4-BE49-F238E27FC236}">
                <a16:creationId xmlns:a16="http://schemas.microsoft.com/office/drawing/2014/main" id="{B1D3F97F-071C-A74A-9A52-7ECCE6A79F37}"/>
              </a:ext>
            </a:extLst>
          </p:cNvPr>
          <p:cNvPicPr>
            <a:picLocks noChangeAspect="1"/>
          </p:cNvPicPr>
          <p:nvPr/>
        </p:nvPicPr>
        <p:blipFill>
          <a:blip r:embed="rId2"/>
          <a:stretch>
            <a:fillRect/>
          </a:stretch>
        </p:blipFill>
        <p:spPr>
          <a:xfrm>
            <a:off x="2867464" y="1765936"/>
            <a:ext cx="6457071" cy="4783015"/>
          </a:xfrm>
          <a:prstGeom prst="rect">
            <a:avLst/>
          </a:prstGeom>
        </p:spPr>
      </p:pic>
    </p:spTree>
    <p:extLst>
      <p:ext uri="{BB962C8B-B14F-4D97-AF65-F5344CB8AC3E}">
        <p14:creationId xmlns:p14="http://schemas.microsoft.com/office/powerpoint/2010/main" val="2891930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7F301-515D-6948-89F7-4D5B5CD27D23}"/>
              </a:ext>
            </a:extLst>
          </p:cNvPr>
          <p:cNvSpPr>
            <a:spLocks noGrp="1"/>
          </p:cNvSpPr>
          <p:nvPr>
            <p:ph type="title"/>
          </p:nvPr>
        </p:nvSpPr>
        <p:spPr/>
        <p:txBody>
          <a:bodyPr/>
          <a:lstStyle/>
          <a:p>
            <a:r>
              <a:rPr lang="en-US" dirty="0"/>
              <a:t>PNUE/WUE tradeoffs</a:t>
            </a:r>
          </a:p>
        </p:txBody>
      </p:sp>
      <p:sp>
        <p:nvSpPr>
          <p:cNvPr id="4" name="Slide Number Placeholder 3">
            <a:extLst>
              <a:ext uri="{FF2B5EF4-FFF2-40B4-BE49-F238E27FC236}">
                <a16:creationId xmlns:a16="http://schemas.microsoft.com/office/drawing/2014/main" id="{53F12247-7F8C-344E-A99F-1504FF7FE2F4}"/>
              </a:ext>
            </a:extLst>
          </p:cNvPr>
          <p:cNvSpPr>
            <a:spLocks noGrp="1"/>
          </p:cNvSpPr>
          <p:nvPr>
            <p:ph type="sldNum" sz="quarter" idx="12"/>
          </p:nvPr>
        </p:nvSpPr>
        <p:spPr/>
        <p:txBody>
          <a:bodyPr/>
          <a:lstStyle/>
          <a:p>
            <a:endParaRPr lang="en-US" dirty="0"/>
          </a:p>
        </p:txBody>
      </p:sp>
      <p:pic>
        <p:nvPicPr>
          <p:cNvPr id="6" name="Picture 5" descr="Chart, box and whisker chart&#10;&#10;Description automatically generated">
            <a:extLst>
              <a:ext uri="{FF2B5EF4-FFF2-40B4-BE49-F238E27FC236}">
                <a16:creationId xmlns:a16="http://schemas.microsoft.com/office/drawing/2014/main" id="{2C7ADA53-A6A4-1345-9B46-BFF35D3CAB09}"/>
              </a:ext>
            </a:extLst>
          </p:cNvPr>
          <p:cNvPicPr>
            <a:picLocks noChangeAspect="1"/>
          </p:cNvPicPr>
          <p:nvPr/>
        </p:nvPicPr>
        <p:blipFill>
          <a:blip r:embed="rId2"/>
          <a:stretch>
            <a:fillRect/>
          </a:stretch>
        </p:blipFill>
        <p:spPr>
          <a:xfrm>
            <a:off x="2928131" y="1790272"/>
            <a:ext cx="6347753" cy="4702039"/>
          </a:xfrm>
          <a:prstGeom prst="rect">
            <a:avLst/>
          </a:prstGeom>
        </p:spPr>
      </p:pic>
    </p:spTree>
    <p:extLst>
      <p:ext uri="{BB962C8B-B14F-4D97-AF65-F5344CB8AC3E}">
        <p14:creationId xmlns:p14="http://schemas.microsoft.com/office/powerpoint/2010/main" val="110190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51D304-527C-2B42-938D-3D3C1DA19853}"/>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a:t>
            </a:fld>
            <a:endParaRPr lang="en-US" sz="1200" dirty="0"/>
          </a:p>
        </p:txBody>
      </p:sp>
    </p:spTree>
    <p:extLst>
      <p:ext uri="{BB962C8B-B14F-4D97-AF65-F5344CB8AC3E}">
        <p14:creationId xmlns:p14="http://schemas.microsoft.com/office/powerpoint/2010/main" val="1070580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BC840-5BAE-204C-97E4-9731346683F4}"/>
              </a:ext>
            </a:extLst>
          </p:cNvPr>
          <p:cNvSpPr>
            <a:spLocks noGrp="1"/>
          </p:cNvSpPr>
          <p:nvPr>
            <p:ph type="title"/>
          </p:nvPr>
        </p:nvSpPr>
        <p:spPr/>
        <p:txBody>
          <a:bodyPr>
            <a:normAutofit fontScale="90000"/>
          </a:bodyPr>
          <a:lstStyle/>
          <a:p>
            <a:r>
              <a:rPr lang="en-US" dirty="0"/>
              <a:t>Inoculation status increases total leaf area, but only under low nitrogen. Soil nitrogen generally increases total leaf area </a:t>
            </a:r>
          </a:p>
        </p:txBody>
      </p:sp>
      <p:pic>
        <p:nvPicPr>
          <p:cNvPr id="8" name="Picture 7" descr="Chart, box and whisker chart&#10;&#10;Description automatically generated">
            <a:extLst>
              <a:ext uri="{FF2B5EF4-FFF2-40B4-BE49-F238E27FC236}">
                <a16:creationId xmlns:a16="http://schemas.microsoft.com/office/drawing/2014/main" id="{75971216-AC8D-EB4F-BDEC-CBC4425C7765}"/>
              </a:ext>
            </a:extLst>
          </p:cNvPr>
          <p:cNvPicPr>
            <a:picLocks noChangeAspect="1"/>
          </p:cNvPicPr>
          <p:nvPr/>
        </p:nvPicPr>
        <p:blipFill>
          <a:blip r:embed="rId2"/>
          <a:stretch>
            <a:fillRect/>
          </a:stretch>
        </p:blipFill>
        <p:spPr>
          <a:xfrm>
            <a:off x="3001107" y="1850536"/>
            <a:ext cx="6189786" cy="4642339"/>
          </a:xfrm>
          <a:prstGeom prst="rect">
            <a:avLst/>
          </a:prstGeom>
        </p:spPr>
      </p:pic>
    </p:spTree>
    <p:extLst>
      <p:ext uri="{BB962C8B-B14F-4D97-AF65-F5344CB8AC3E}">
        <p14:creationId xmlns:p14="http://schemas.microsoft.com/office/powerpoint/2010/main" val="46983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pic>
        <p:nvPicPr>
          <p:cNvPr id="9" name="Picture 8">
            <a:extLst>
              <a:ext uri="{FF2B5EF4-FFF2-40B4-BE49-F238E27FC236}">
                <a16:creationId xmlns:a16="http://schemas.microsoft.com/office/drawing/2014/main" id="{1EBFA9D0-6848-154D-89DA-3B713F86D7BA}"/>
              </a:ext>
            </a:extLst>
          </p:cNvPr>
          <p:cNvPicPr>
            <a:picLocks noChangeAspect="1"/>
          </p:cNvPicPr>
          <p:nvPr/>
        </p:nvPicPr>
        <p:blipFill>
          <a:blip r:embed="rId3"/>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864335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sp>
        <p:nvSpPr>
          <p:cNvPr id="6" name="TextBox 5">
            <a:extLst>
              <a:ext uri="{FF2B5EF4-FFF2-40B4-BE49-F238E27FC236}">
                <a16:creationId xmlns:a16="http://schemas.microsoft.com/office/drawing/2014/main" id="{593E11F8-2A0F-374C-A662-3986C1C77464}"/>
              </a:ext>
            </a:extLst>
          </p:cNvPr>
          <p:cNvSpPr txBox="1"/>
          <p:nvPr/>
        </p:nvSpPr>
        <p:spPr>
          <a:xfrm>
            <a:off x="6944264" y="1751743"/>
            <a:ext cx="4838184"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 unit cost of acquiring and using resources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B1AC97C-DB31-8F4F-A143-704711D4A616}"/>
                  </a:ext>
                </a:extLst>
              </p:cNvPr>
              <p:cNvSpPr txBox="1"/>
              <p:nvPr/>
            </p:nvSpPr>
            <p:spPr>
              <a:xfrm>
                <a:off x="7392837" y="2588074"/>
                <a:ext cx="4257448" cy="541751"/>
              </a:xfrm>
              <a:prstGeom prst="rect">
                <a:avLst/>
              </a:prstGeom>
              <a:noFill/>
            </p:spPr>
            <p:txBody>
              <a:bodyPr wrap="none" rtlCol="0">
                <a:spAutoFit/>
              </a:bodyPr>
              <a:lstStyle/>
              <a:p>
                <a14:m>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𝑐𝑎𝑟𝑏𝑜𝑥𝑦𝑙𝑎𝑡𝑖𝑜𝑛</m:t>
                        </m:r>
                        <m:r>
                          <a:rPr lang="en-US" b="0" i="1" smtClean="0">
                            <a:latin typeface="Cambria Math" panose="02040503050406030204" pitchFamily="18" charset="0"/>
                          </a:rPr>
                          <m:t>)</m:t>
                        </m:r>
                      </m:num>
                      <m:den>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𝑡𝑟𝑎𝑛𝑠𝑝𝑖𝑟𝑎𝑡𝑖𝑜𝑛</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𝐸</m:t>
                        </m:r>
                      </m:den>
                    </m:f>
                  </m:oMath>
                </a14:m>
                <a:r>
                  <a:rPr lang="en-US" dirty="0">
                    <a:latin typeface="Arial" panose="020B0604020202020204" pitchFamily="34" charset="0"/>
                    <a:cs typeface="Arial" panose="020B0604020202020204" pitchFamily="34" charset="0"/>
                  </a:rPr>
                  <a:t> </a:t>
                </a:r>
              </a:p>
            </p:txBody>
          </p:sp>
        </mc:Choice>
        <mc:Fallback>
          <p:sp>
            <p:nvSpPr>
              <p:cNvPr id="8" name="TextBox 7">
                <a:extLst>
                  <a:ext uri="{FF2B5EF4-FFF2-40B4-BE49-F238E27FC236}">
                    <a16:creationId xmlns:a16="http://schemas.microsoft.com/office/drawing/2014/main" id="{1B1AC97C-DB31-8F4F-A143-704711D4A616}"/>
                  </a:ext>
                </a:extLst>
              </p:cNvPr>
              <p:cNvSpPr txBox="1">
                <a:spLocks noRot="1" noChangeAspect="1" noMove="1" noResize="1" noEditPoints="1" noAdjustHandles="1" noChangeArrowheads="1" noChangeShapeType="1" noTextEdit="1"/>
              </p:cNvSpPr>
              <p:nvPr/>
            </p:nvSpPr>
            <p:spPr>
              <a:xfrm>
                <a:off x="7392837" y="2588074"/>
                <a:ext cx="4257448" cy="541751"/>
              </a:xfrm>
              <a:prstGeom prst="rect">
                <a:avLst/>
              </a:prstGeom>
              <a:blipFill>
                <a:blip r:embed="rId3"/>
                <a:stretch>
                  <a:fillRect l="-595" b="-465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F20A51E-77F4-9B4B-B5AC-A79FF5508C31}"/>
              </a:ext>
            </a:extLst>
          </p:cNvPr>
          <p:cNvPicPr>
            <a:picLocks noChangeAspect="1"/>
          </p:cNvPicPr>
          <p:nvPr/>
        </p:nvPicPr>
        <p:blipFill>
          <a:blip r:embed="rId4"/>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1771407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F36F-5CF6-AB41-A98E-9321EA3FD3F2}"/>
              </a:ext>
            </a:extLst>
          </p:cNvPr>
          <p:cNvSpPr>
            <a:spLocks noGrp="1"/>
          </p:cNvSpPr>
          <p:nvPr>
            <p:ph type="title"/>
          </p:nvPr>
        </p:nvSpPr>
        <p:spPr/>
        <p:txBody>
          <a:bodyPr/>
          <a:lstStyle/>
          <a:p>
            <a:r>
              <a:rPr lang="en-US" dirty="0" err="1"/>
              <a:t>Rd:Vcmax</a:t>
            </a:r>
            <a:endParaRPr lang="en-US" dirty="0"/>
          </a:p>
        </p:txBody>
      </p:sp>
      <p:sp>
        <p:nvSpPr>
          <p:cNvPr id="6" name="TextBox 5">
            <a:extLst>
              <a:ext uri="{FF2B5EF4-FFF2-40B4-BE49-F238E27FC236}">
                <a16:creationId xmlns:a16="http://schemas.microsoft.com/office/drawing/2014/main" id="{593E11F8-2A0F-374C-A662-3986C1C77464}"/>
              </a:ext>
            </a:extLst>
          </p:cNvPr>
          <p:cNvSpPr txBox="1"/>
          <p:nvPr/>
        </p:nvSpPr>
        <p:spPr>
          <a:xfrm>
            <a:off x="6944264" y="1751743"/>
            <a:ext cx="4838184" cy="369332"/>
          </a:xfrm>
          <a:prstGeom prst="rect">
            <a:avLst/>
          </a:prstGeom>
          <a:noFill/>
        </p:spPr>
        <p:txBody>
          <a:bodyPr wrap="none" rtlCol="0">
            <a:spAutoFit/>
          </a:bodyPr>
          <a:lstStyle/>
          <a:p>
            <a:r>
              <a:rPr lang="el-GR" dirty="0">
                <a:latin typeface="Arial" panose="020B0604020202020204" pitchFamily="34" charset="0"/>
                <a:cs typeface="Arial" panose="020B0604020202020204" pitchFamily="34" charset="0"/>
              </a:rPr>
              <a:t>β</a:t>
            </a:r>
            <a:r>
              <a:rPr lang="en-US" dirty="0">
                <a:latin typeface="Arial" panose="020B0604020202020204" pitchFamily="34" charset="0"/>
                <a:cs typeface="Arial" panose="020B0604020202020204" pitchFamily="34" charset="0"/>
              </a:rPr>
              <a:t> = unit cost of acquiring and using resources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B1AC97C-DB31-8F4F-A143-704711D4A616}"/>
                  </a:ext>
                </a:extLst>
              </p:cNvPr>
              <p:cNvSpPr txBox="1"/>
              <p:nvPr/>
            </p:nvSpPr>
            <p:spPr>
              <a:xfrm>
                <a:off x="7392837" y="2588074"/>
                <a:ext cx="4257448" cy="541751"/>
              </a:xfrm>
              <a:prstGeom prst="rect">
                <a:avLst/>
              </a:prstGeom>
              <a:noFill/>
            </p:spPr>
            <p:txBody>
              <a:bodyPr wrap="none" rtlCol="0">
                <a:spAutoFit/>
              </a:bodyPr>
              <a:lstStyle/>
              <a:p>
                <a14:m>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𝑐𝑎𝑟𝑏𝑜𝑥𝑦𝑙𝑎𝑡𝑖𝑜𝑛</m:t>
                        </m:r>
                        <m:r>
                          <a:rPr lang="en-US" b="0" i="1" smtClean="0">
                            <a:latin typeface="Cambria Math" panose="02040503050406030204" pitchFamily="18" charset="0"/>
                          </a:rPr>
                          <m:t>)</m:t>
                        </m:r>
                      </m:num>
                      <m:den>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𝑢𝑛𝑖𝑡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𝑡𝑟𝑎𝑛𝑠𝑝𝑖𝑟𝑎𝑡𝑖𝑜𝑛</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𝐸</m:t>
                        </m:r>
                      </m:den>
                    </m:f>
                  </m:oMath>
                </a14:m>
                <a:r>
                  <a:rPr lang="en-US" dirty="0">
                    <a:latin typeface="Arial" panose="020B0604020202020204" pitchFamily="34" charset="0"/>
                    <a:cs typeface="Arial" panose="020B0604020202020204" pitchFamily="34" charset="0"/>
                  </a:rPr>
                  <a:t> </a:t>
                </a:r>
              </a:p>
            </p:txBody>
          </p:sp>
        </mc:Choice>
        <mc:Fallback>
          <p:sp>
            <p:nvSpPr>
              <p:cNvPr id="8" name="TextBox 7">
                <a:extLst>
                  <a:ext uri="{FF2B5EF4-FFF2-40B4-BE49-F238E27FC236}">
                    <a16:creationId xmlns:a16="http://schemas.microsoft.com/office/drawing/2014/main" id="{1B1AC97C-DB31-8F4F-A143-704711D4A616}"/>
                  </a:ext>
                </a:extLst>
              </p:cNvPr>
              <p:cNvSpPr txBox="1">
                <a:spLocks noRot="1" noChangeAspect="1" noMove="1" noResize="1" noEditPoints="1" noAdjustHandles="1" noChangeArrowheads="1" noChangeShapeType="1" noTextEdit="1"/>
              </p:cNvSpPr>
              <p:nvPr/>
            </p:nvSpPr>
            <p:spPr>
              <a:xfrm>
                <a:off x="7392837" y="2588074"/>
                <a:ext cx="4257448" cy="541751"/>
              </a:xfrm>
              <a:prstGeom prst="rect">
                <a:avLst/>
              </a:prstGeom>
              <a:blipFill>
                <a:blip r:embed="rId3"/>
                <a:stretch>
                  <a:fillRect l="-595" b="-46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8F4646C-340D-9443-8266-C90CBAB5639A}"/>
              </a:ext>
            </a:extLst>
          </p:cNvPr>
          <p:cNvSpPr txBox="1"/>
          <p:nvPr/>
        </p:nvSpPr>
        <p:spPr>
          <a:xfrm>
            <a:off x="6944264" y="3596825"/>
            <a:ext cx="486543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If we assume a is constant across treatments: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2EE001E-BABC-964E-AA05-853826D63B6A}"/>
                  </a:ext>
                </a:extLst>
              </p:cNvPr>
              <p:cNvSpPr txBox="1"/>
              <p:nvPr/>
            </p:nvSpPr>
            <p:spPr>
              <a:xfrm>
                <a:off x="7392837" y="4433157"/>
                <a:ext cx="1601977" cy="6090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l-GR"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𝑐𝑚𝑎𝑥</m:t>
                              </m:r>
                            </m:sub>
                          </m:sSub>
                        </m:num>
                        <m:den>
                          <m:r>
                            <a:rPr lang="en-US" b="0" i="1" smtClean="0">
                              <a:latin typeface="Cambria Math" panose="02040503050406030204" pitchFamily="18" charset="0"/>
                            </a:rPr>
                            <m:t>1</m:t>
                          </m:r>
                        </m:den>
                      </m:f>
                    </m:oMath>
                  </m:oMathPara>
                </a14:m>
                <a:endParaRPr lang="en-US" dirty="0">
                  <a:latin typeface="Arial" panose="020B060402020202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C2EE001E-BABC-964E-AA05-853826D63B6A}"/>
                  </a:ext>
                </a:extLst>
              </p:cNvPr>
              <p:cNvSpPr txBox="1">
                <a:spLocks noRot="1" noChangeAspect="1" noMove="1" noResize="1" noEditPoints="1" noAdjustHandles="1" noChangeArrowheads="1" noChangeShapeType="1" noTextEdit="1"/>
              </p:cNvSpPr>
              <p:nvPr/>
            </p:nvSpPr>
            <p:spPr>
              <a:xfrm>
                <a:off x="7392837" y="4433157"/>
                <a:ext cx="1601977" cy="609077"/>
              </a:xfrm>
              <a:prstGeom prst="rect">
                <a:avLst/>
              </a:prstGeom>
              <a:blipFill>
                <a:blip r:embed="rId4"/>
                <a:stretch>
                  <a:fillRect b="-408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080F5FB-2061-5B4B-A0BC-0612F29A75A3}"/>
              </a:ext>
            </a:extLst>
          </p:cNvPr>
          <p:cNvPicPr>
            <a:picLocks noChangeAspect="1"/>
          </p:cNvPicPr>
          <p:nvPr/>
        </p:nvPicPr>
        <p:blipFill>
          <a:blip r:embed="rId5"/>
          <a:stretch>
            <a:fillRect/>
          </a:stretch>
        </p:blipFill>
        <p:spPr>
          <a:xfrm>
            <a:off x="759070" y="1690688"/>
            <a:ext cx="6096000" cy="4572000"/>
          </a:xfrm>
          <a:prstGeom prst="rect">
            <a:avLst/>
          </a:prstGeom>
        </p:spPr>
      </p:pic>
    </p:spTree>
    <p:extLst>
      <p:ext uri="{BB962C8B-B14F-4D97-AF65-F5344CB8AC3E}">
        <p14:creationId xmlns:p14="http://schemas.microsoft.com/office/powerpoint/2010/main" val="4059713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p:txBody>
          <a:bodyPr/>
          <a:lstStyle/>
          <a:p>
            <a:r>
              <a:rPr lang="en-US" dirty="0"/>
              <a:t>Bootstrap </a:t>
            </a:r>
            <a:r>
              <a:rPr lang="en-US" dirty="0" err="1"/>
              <a:t>Rd:Vcmax</a:t>
            </a:r>
            <a:r>
              <a:rPr lang="en-US" dirty="0"/>
              <a:t> values into P-model to construct model-data comparison?</a:t>
            </a:r>
          </a:p>
          <a:p>
            <a:endParaRPr lang="en-US" dirty="0"/>
          </a:p>
          <a:p>
            <a:r>
              <a:rPr lang="en-US" dirty="0"/>
              <a:t>At what point do nitrogen-fixing species shift from nitrogen fixation to direct uptake? Is this in agreement with Earth system models?</a:t>
            </a:r>
          </a:p>
          <a:p>
            <a:endParaRPr lang="en-US" dirty="0"/>
          </a:p>
          <a:p>
            <a:pPr lvl="1"/>
            <a:r>
              <a:rPr lang="en-US" dirty="0"/>
              <a:t>Upcoming CO</a:t>
            </a:r>
            <a:r>
              <a:rPr lang="en-US" baseline="-25000" dirty="0"/>
              <a:t>2</a:t>
            </a:r>
            <a:r>
              <a:rPr lang="en-US" dirty="0"/>
              <a:t> experiment with 9 soil nitrogen treatments will help tease this threshold apart</a:t>
            </a:r>
          </a:p>
        </p:txBody>
      </p:sp>
      <p:sp>
        <p:nvSpPr>
          <p:cNvPr id="5" name="TextBox 4">
            <a:extLst>
              <a:ext uri="{FF2B5EF4-FFF2-40B4-BE49-F238E27FC236}">
                <a16:creationId xmlns:a16="http://schemas.microsoft.com/office/drawing/2014/main" id="{D69398FD-987C-DD41-BD42-8A799FC2716A}"/>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34</a:t>
            </a:fld>
            <a:endParaRPr lang="en-US" sz="1200" dirty="0"/>
          </a:p>
        </p:txBody>
      </p:sp>
    </p:spTree>
    <p:extLst>
      <p:ext uri="{BB962C8B-B14F-4D97-AF65-F5344CB8AC3E}">
        <p14:creationId xmlns:p14="http://schemas.microsoft.com/office/powerpoint/2010/main" val="213641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71530ED-8C53-FD42-AF1C-346BF2B12024}"/>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4</a:t>
            </a:fld>
            <a:endParaRPr lang="en-US" sz="1200" dirty="0"/>
          </a:p>
        </p:txBody>
      </p:sp>
      <p:sp>
        <p:nvSpPr>
          <p:cNvPr id="24" name="Rectangle 23">
            <a:extLst>
              <a:ext uri="{FF2B5EF4-FFF2-40B4-BE49-F238E27FC236}">
                <a16:creationId xmlns:a16="http://schemas.microsoft.com/office/drawing/2014/main" id="{B5788F52-DE61-834D-9A07-F230C8A1CE2F}"/>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26316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058759-59BA-5D4B-86D1-0B1AE9144412}"/>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5</a:t>
            </a:fld>
            <a:endParaRPr lang="en-US" sz="1200" dirty="0"/>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44CE0C0-AA6D-D849-9679-4D03A104B0A3}"/>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25614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52DD07-4142-4D4E-B92F-5C3CE35B1F6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6</a:t>
            </a:fld>
            <a:endParaRPr lang="en-US" sz="1200" dirty="0"/>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69B6E18-7F2D-6347-8CFB-F321F58BB9C2}"/>
              </a:ext>
            </a:extLst>
          </p:cNvPr>
          <p:cNvSpPr/>
          <p:nvPr/>
        </p:nvSpPr>
        <p:spPr>
          <a:xfrm>
            <a:off x="5405886" y="2992971"/>
            <a:ext cx="1380227"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 growth</a:t>
            </a:r>
          </a:p>
        </p:txBody>
      </p:sp>
    </p:spTree>
    <p:extLst>
      <p:ext uri="{BB962C8B-B14F-4D97-AF65-F5344CB8AC3E}">
        <p14:creationId xmlns:p14="http://schemas.microsoft.com/office/powerpoint/2010/main" val="110226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sp>
        <p:nvSpPr>
          <p:cNvPr id="22" name="TextBox 21">
            <a:extLst>
              <a:ext uri="{FF2B5EF4-FFF2-40B4-BE49-F238E27FC236}">
                <a16:creationId xmlns:a16="http://schemas.microsoft.com/office/drawing/2014/main" id="{668E3FC8-5BA3-D744-A062-22A6905C6651}"/>
              </a:ext>
            </a:extLst>
          </p:cNvPr>
          <p:cNvSpPr txBox="1"/>
          <p:nvPr/>
        </p:nvSpPr>
        <p:spPr>
          <a:xfrm>
            <a:off x="9017390" y="6581003"/>
            <a:ext cx="3214341"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5" name="Picture 4" descr="Chart, line chart&#10;&#10;Description automatically generated">
            <a:extLst>
              <a:ext uri="{FF2B5EF4-FFF2-40B4-BE49-F238E27FC236}">
                <a16:creationId xmlns:a16="http://schemas.microsoft.com/office/drawing/2014/main" id="{AAA9A684-00B2-B14F-AC00-6C6077FF1AA8}"/>
              </a:ext>
            </a:extLst>
          </p:cNvPr>
          <p:cNvPicPr>
            <a:picLocks noChangeAspect="1"/>
          </p:cNvPicPr>
          <p:nvPr/>
        </p:nvPicPr>
        <p:blipFill>
          <a:blip r:embed="rId3"/>
          <a:stretch>
            <a:fillRect/>
          </a:stretch>
        </p:blipFill>
        <p:spPr>
          <a:xfrm>
            <a:off x="1193863" y="1909669"/>
            <a:ext cx="10176804" cy="4452352"/>
          </a:xfrm>
          <a:prstGeom prst="rect">
            <a:avLst/>
          </a:prstGeom>
        </p:spPr>
      </p:pic>
    </p:spTree>
    <p:extLst>
      <p:ext uri="{BB962C8B-B14F-4D97-AF65-F5344CB8AC3E}">
        <p14:creationId xmlns:p14="http://schemas.microsoft.com/office/powerpoint/2010/main" val="388613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8</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
        <p:nvSpPr>
          <p:cNvPr id="13" name="Rectangle 12">
            <a:extLst>
              <a:ext uri="{FF2B5EF4-FFF2-40B4-BE49-F238E27FC236}">
                <a16:creationId xmlns:a16="http://schemas.microsoft.com/office/drawing/2014/main" id="{0D4B90CE-ADA3-F845-A9ED-DB0DF7447AE6}"/>
              </a:ext>
            </a:extLst>
          </p:cNvPr>
          <p:cNvSpPr/>
          <p:nvPr/>
        </p:nvSpPr>
        <p:spPr>
          <a:xfrm>
            <a:off x="3040380" y="1908810"/>
            <a:ext cx="5349240"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9</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sp>
        <p:nvSpPr>
          <p:cNvPr id="13" name="Rectangle 12">
            <a:extLst>
              <a:ext uri="{FF2B5EF4-FFF2-40B4-BE49-F238E27FC236}">
                <a16:creationId xmlns:a16="http://schemas.microsoft.com/office/drawing/2014/main" id="{0D4B90CE-ADA3-F845-A9ED-DB0DF7447AE6}"/>
              </a:ext>
            </a:extLst>
          </p:cNvPr>
          <p:cNvSpPr/>
          <p:nvPr/>
        </p:nvSpPr>
        <p:spPr>
          <a:xfrm>
            <a:off x="3031833" y="1900264"/>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2883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TotalTime>
  <Words>2074</Words>
  <Application>Microsoft Macintosh PowerPoint</Application>
  <PresentationFormat>Widescreen</PresentationFormat>
  <Paragraphs>248</Paragraphs>
  <Slides>34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Inoculation status and soil nitrogen fertilization modifies carbon costs to acquire nitrogen in Glycine max L.: implications for water-nitrogen economics and nutrient allocation strategies in nitrogen-fixing species</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Increasing soil nitrogen availability should reduce nitrogen acquisition via nitrogen fixation due to a shift toward direct uptake</vt:lpstr>
      <vt:lpstr>Shifts in carbon costs to acquire nitrogen may result in alterations in plant nutrient allocation strategies</vt:lpstr>
      <vt:lpstr>Shifts in carbon costs to acquire nitrogen may result in alterations in plant nutrient allocation strategies</vt:lpstr>
      <vt:lpstr>Research Questions</vt:lpstr>
      <vt:lpstr>Research Questions</vt:lpstr>
      <vt:lpstr>Research Questions</vt:lpstr>
      <vt:lpstr>Experimental setup</vt:lpstr>
      <vt:lpstr>Experimental setup</vt:lpstr>
      <vt:lpstr>Experimental setup</vt:lpstr>
      <vt:lpstr>Experimental setup</vt:lpstr>
      <vt:lpstr>Plant measurements</vt:lpstr>
      <vt:lpstr>Results</vt:lpstr>
      <vt:lpstr>PowerPoint Presentation</vt:lpstr>
      <vt:lpstr>Soil nitrogen availability generally decreased carbon costs to acquire nitrogen regardless of inoculation status </vt:lpstr>
      <vt:lpstr>Inoculation status generally decreased carbon costs to acquire nitrogen, but only under low soil nitrogen…</vt:lpstr>
      <vt:lpstr>… a pattern driven by a shift toward direct uptake at high soil nitrogen</vt:lpstr>
      <vt:lpstr>Leaf nitrogen allocation</vt:lpstr>
      <vt:lpstr>Leaf photosynthesis</vt:lpstr>
      <vt:lpstr>PNUE/WUE tradeoffs</vt:lpstr>
      <vt:lpstr>Inoculation status increases total leaf area, but only under low nitrogen. Soil nitrogen generally increases total leaf area </vt:lpstr>
      <vt:lpstr>Rd:Vcmax</vt:lpstr>
      <vt:lpstr>Rd:Vcmax</vt:lpstr>
      <vt:lpstr>Rd:Vcmax</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57</cp:revision>
  <dcterms:created xsi:type="dcterms:W3CDTF">2021-07-06T15:14:21Z</dcterms:created>
  <dcterms:modified xsi:type="dcterms:W3CDTF">2022-04-04T16:35:23Z</dcterms:modified>
</cp:coreProperties>
</file>